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9" r:id="rId2"/>
    <p:sldId id="271" r:id="rId3"/>
    <p:sldId id="273" r:id="rId4"/>
    <p:sldId id="278" r:id="rId5"/>
    <p:sldId id="279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C88F09-0290-4524-BC0B-047084F044E0}" type="datetimeFigureOut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885DD-BAF7-400B-900F-E5F6CDF19B2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047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1D014-7776-412F-B26A-48640501DA18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45505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A1C2E-0C76-46CD-82E9-F0761807CEB1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91195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0B469-4C71-478F-98C1-6C1F0AE95F05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0721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F61A4-F721-4F57-9314-4264750CFD25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4863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FD445-98AF-403A-86C1-1E8D05280451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57429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65330-2723-4B66-9716-AA97F49B0286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8483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D85-CCF8-4700-AB8F-E733F128E5F2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687044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1B52D-DA9D-4636-9FE6-9D0CD1431C7A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71663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143E-864E-4376-9FEE-16648C519C4B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60614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75C5-477F-439F-8530-F1833D236D42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1612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5A58-1DC3-471D-B331-C749478BD880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02326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E72B4-A0F6-4D6E-8517-4881A0DCACBB}" type="datetime1">
              <a:rPr lang="zh-TW" altLang="en-US" smtClean="0"/>
              <a:pPr/>
              <a:t>2017/2/3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736DE-F763-4485-9DAC-E5EE66C03C8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22879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31640" y="2348880"/>
            <a:ext cx="64807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廢（污）水管理計畫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書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申請表系統欄位示意圖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193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072" y="692696"/>
            <a:ext cx="8479070" cy="57971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331640" y="220578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廢水管理計畫申請表申請頁面</a:t>
            </a:r>
            <a:endParaRPr lang="zh-TW" altLang="en-US" sz="2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33517" y="220578"/>
            <a:ext cx="95410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業者端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33516" y="3222831"/>
            <a:ext cx="1491215" cy="40962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956376" y="3080172"/>
            <a:ext cx="847288" cy="40962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619672" y="3862789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步驟一</a:t>
            </a:r>
            <a:endParaRPr lang="en-US" altLang="zh-TW" b="1" dirty="0" smtClean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點選廢水管理計畫</a:t>
            </a:r>
            <a:endParaRPr lang="zh-TW" altLang="en-US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7343800" y="3862789"/>
            <a:ext cx="1620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步驟二</a:t>
            </a:r>
            <a:endParaRPr lang="en-US" altLang="zh-TW" b="1" dirty="0" smtClean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點選「申請」</a:t>
            </a:r>
            <a:endParaRPr lang="zh-TW" altLang="en-US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07877" y="6441947"/>
            <a:ext cx="2133600" cy="365125"/>
          </a:xfrm>
        </p:spPr>
        <p:txBody>
          <a:bodyPr/>
          <a:lstStyle/>
          <a:p>
            <a:fld id="{6F4736DE-F763-4485-9DAC-E5EE66C03C8C}" type="slidenum">
              <a:rPr lang="zh-TW" altLang="en-US" sz="1400" b="1" smtClean="0">
                <a:solidFill>
                  <a:schemeClr val="tx1"/>
                </a:solidFill>
              </a:rPr>
              <a:pPr/>
              <a:t>2</a:t>
            </a:fld>
            <a:endParaRPr lang="zh-TW" alt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923928" y="1268760"/>
            <a:ext cx="48797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 b="1">
                <a:solidFill>
                  <a:srgbClr val="FF0000"/>
                </a:solidFill>
                <a:latin typeface="標楷體"/>
                <a:ea typeface="標楷體"/>
              </a:defRPr>
            </a:lvl1pPr>
          </a:lstStyle>
          <a:p>
            <a:r>
              <a:rPr lang="zh-TW" altLang="en-US" b="0" dirty="0"/>
              <a:t>進入空水廢毒單一入口環境保護許可資訊系統</a:t>
            </a:r>
            <a:r>
              <a:rPr lang="en-US" altLang="zh-TW" b="0" dirty="0"/>
              <a:t>(EMS)</a:t>
            </a:r>
            <a:r>
              <a:rPr lang="zh-TW" altLang="en-US" b="0" dirty="0"/>
              <a:t>後，登入</a:t>
            </a:r>
            <a:r>
              <a:rPr lang="zh-TW" altLang="en-US" b="0" dirty="0" smtClean="0"/>
              <a:t>水污染源管制資料管理系統。</a:t>
            </a:r>
            <a:endParaRPr lang="en-US" altLang="zh-TW" b="0" dirty="0" smtClean="0"/>
          </a:p>
          <a:p>
            <a:r>
              <a:rPr lang="zh-TW" altLang="en-US" b="0" dirty="0" smtClean="0"/>
              <a:t>無</a:t>
            </a:r>
            <a:r>
              <a:rPr lang="zh-TW" altLang="en-US" b="0" dirty="0"/>
              <a:t>管制標號</a:t>
            </a:r>
            <a:r>
              <a:rPr lang="zh-TW" altLang="en-US" b="0" dirty="0" smtClean="0"/>
              <a:t>者，請先向</a:t>
            </a:r>
            <a:r>
              <a:rPr lang="zh-TW" altLang="en-US" b="0" dirty="0"/>
              <a:t>所在</a:t>
            </a:r>
            <a:r>
              <a:rPr lang="zh-TW" altLang="en-US" b="0" dirty="0" smtClean="0"/>
              <a:t>地環保局</a:t>
            </a:r>
            <a:r>
              <a:rPr lang="zh-TW" altLang="en-US" b="0" dirty="0"/>
              <a:t>申請管制</a:t>
            </a:r>
            <a:r>
              <a:rPr lang="zh-TW" altLang="en-US" b="0" dirty="0" smtClean="0"/>
              <a:t>編號</a:t>
            </a:r>
            <a:r>
              <a:rPr lang="en-US" altLang="zh-TW" b="0" dirty="0" smtClean="0"/>
              <a:t>(EMS</a:t>
            </a:r>
            <a:r>
              <a:rPr lang="zh-TW" altLang="en-US" b="0" dirty="0" smtClean="0"/>
              <a:t>頁面右下角常用表單下載專區第</a:t>
            </a:r>
            <a:r>
              <a:rPr lang="en-US" altLang="zh-TW" b="0" dirty="0" smtClean="0"/>
              <a:t>3</a:t>
            </a:r>
            <a:r>
              <a:rPr lang="zh-TW" altLang="en-US" b="0" dirty="0" smtClean="0"/>
              <a:t>個申請管制編號傳真單，填寫後傳真至所在地環保局，下載網址</a:t>
            </a:r>
            <a:r>
              <a:rPr lang="en-US" altLang="zh-TW" b="0" dirty="0" smtClean="0"/>
              <a:t>https</a:t>
            </a:r>
            <a:r>
              <a:rPr lang="en-US" altLang="zh-TW" b="0" dirty="0"/>
              <a:t>://ems.epa.gov.tw</a:t>
            </a:r>
            <a:r>
              <a:rPr lang="en-US" altLang="zh-TW" b="0" dirty="0" smtClean="0"/>
              <a:t>/)</a:t>
            </a:r>
            <a:r>
              <a:rPr lang="zh-TW" altLang="en-US" b="0" dirty="0" smtClean="0"/>
              <a:t>後</a:t>
            </a:r>
            <a:r>
              <a:rPr lang="zh-TW" altLang="en-US" b="0" dirty="0"/>
              <a:t>，方能有</a:t>
            </a:r>
            <a:r>
              <a:rPr lang="zh-TW" altLang="en-US" b="0" dirty="0" smtClean="0"/>
              <a:t>權限申請廢（污）水管理計畫。</a:t>
            </a:r>
            <a:endParaRPr lang="zh-TW" altLang="en-US" b="0" dirty="0"/>
          </a:p>
        </p:txBody>
      </p:sp>
      <p:sp>
        <p:nvSpPr>
          <p:cNvPr id="11" name="矩形 10"/>
          <p:cNvSpPr/>
          <p:nvPr/>
        </p:nvSpPr>
        <p:spPr>
          <a:xfrm>
            <a:off x="488497" y="1291185"/>
            <a:ext cx="2391315" cy="40962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323528" y="2060848"/>
            <a:ext cx="3528392" cy="40962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3" name="直線單箭頭接點 12"/>
          <p:cNvCxnSpPr/>
          <p:nvPr/>
        </p:nvCxnSpPr>
        <p:spPr>
          <a:xfrm>
            <a:off x="2915816" y="1484784"/>
            <a:ext cx="786887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flipV="1">
            <a:off x="3091096" y="1772816"/>
            <a:ext cx="764007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85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8948" y="923797"/>
            <a:ext cx="7918450" cy="551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文字方塊 2"/>
          <p:cNvSpPr txBox="1"/>
          <p:nvPr/>
        </p:nvSpPr>
        <p:spPr>
          <a:xfrm>
            <a:off x="1331640" y="220578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廢水管理計畫申請表申請頁面</a:t>
            </a:r>
            <a:endParaRPr lang="zh-TW" altLang="en-US" sz="2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33517" y="220578"/>
            <a:ext cx="95410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業者端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49398" y="989518"/>
            <a:ext cx="6768000" cy="504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5033398" y="190381"/>
            <a:ext cx="35981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步驟三</a:t>
            </a:r>
            <a:endParaRPr lang="en-US" altLang="zh-TW" b="1" dirty="0" smtClean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鍵入廢水管理計畫申請表資料</a:t>
            </a:r>
            <a:endParaRPr lang="zh-TW" altLang="en-US" b="1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781040" y="739131"/>
            <a:ext cx="359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鍵入填表人聯繫資料</a:t>
            </a:r>
            <a:endParaRPr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649398" y="4869160"/>
            <a:ext cx="1626458" cy="7200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251520" y="4782051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應勾選「負責人身分證證明文件影本」及鍵入附件編號，方能上傳該附件電子檔</a:t>
            </a:r>
            <a:endParaRPr lang="zh-TW" altLang="en-US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" name="投影片編號版面配置區 6"/>
          <p:cNvSpPr txBox="1">
            <a:spLocks/>
          </p:cNvSpPr>
          <p:nvPr/>
        </p:nvSpPr>
        <p:spPr>
          <a:xfrm>
            <a:off x="7007877" y="64419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4736DE-F763-4485-9DAC-E5EE66C03C8C}" type="slidenum">
              <a:rPr lang="zh-TW" altLang="en-US" sz="1400" b="1" smtClean="0">
                <a:solidFill>
                  <a:schemeClr val="tx1"/>
                </a:solidFill>
              </a:rPr>
              <a:pPr/>
              <a:t>3</a:t>
            </a:fld>
            <a:endParaRPr lang="zh-TW" altLang="en-US" sz="1400" b="1" dirty="0">
              <a:solidFill>
                <a:schemeClr val="tx1"/>
              </a:solidFill>
            </a:endParaRPr>
          </a:p>
        </p:txBody>
      </p:sp>
      <p:cxnSp>
        <p:nvCxnSpPr>
          <p:cNvPr id="13" name="直線單箭頭接點 12"/>
          <p:cNvCxnSpPr>
            <a:stCxn id="7" idx="1"/>
            <a:endCxn id="15" idx="3"/>
          </p:cNvCxnSpPr>
          <p:nvPr/>
        </p:nvCxnSpPr>
        <p:spPr>
          <a:xfrm flipH="1">
            <a:off x="6757612" y="2393306"/>
            <a:ext cx="294262" cy="38228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6021964" y="2633461"/>
            <a:ext cx="735648" cy="2842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7051874" y="2070140"/>
            <a:ext cx="2092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b="0" dirty="0"/>
              <a:t>進入</a:t>
            </a:r>
            <a:r>
              <a:rPr lang="zh-TW" altLang="en-US" b="0" dirty="0" smtClean="0"/>
              <a:t>圖臺點選</a:t>
            </a:r>
            <a:r>
              <a:rPr lang="zh-TW" altLang="en-US" b="0" dirty="0"/>
              <a:t>位置並複製填寫於表格</a:t>
            </a:r>
          </a:p>
        </p:txBody>
      </p:sp>
      <p:sp>
        <p:nvSpPr>
          <p:cNvPr id="16" name="矩形 15"/>
          <p:cNvSpPr/>
          <p:nvPr/>
        </p:nvSpPr>
        <p:spPr>
          <a:xfrm>
            <a:off x="3049119" y="1510903"/>
            <a:ext cx="2170951" cy="6957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單箭頭接點 16"/>
          <p:cNvCxnSpPr/>
          <p:nvPr/>
        </p:nvCxnSpPr>
        <p:spPr>
          <a:xfrm flipH="1">
            <a:off x="5220072" y="1916832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5508104" y="1700808"/>
            <a:ext cx="2422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一至三自動帶入免填</a:t>
            </a:r>
          </a:p>
        </p:txBody>
      </p:sp>
      <p:cxnSp>
        <p:nvCxnSpPr>
          <p:cNvPr id="19" name="直線單箭頭接點 18"/>
          <p:cNvCxnSpPr/>
          <p:nvPr/>
        </p:nvCxnSpPr>
        <p:spPr>
          <a:xfrm flipH="1">
            <a:off x="5111950" y="3890801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4297750" y="3725410"/>
            <a:ext cx="552802" cy="2842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/>
          <p:cNvSpPr txBox="1"/>
          <p:nvPr/>
        </p:nvSpPr>
        <p:spPr>
          <a:xfrm>
            <a:off x="5513792" y="3673420"/>
            <a:ext cx="256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b="0" smtClean="0"/>
              <a:t>點選</a:t>
            </a:r>
            <a:r>
              <a:rPr lang="en-US" altLang="zh-TW" b="0" dirty="0" smtClean="0"/>
              <a:t>[</a:t>
            </a:r>
            <a:r>
              <a:rPr lang="zh-TW" altLang="en-US" b="0" dirty="0" smtClean="0"/>
              <a:t>代碼</a:t>
            </a:r>
            <a:r>
              <a:rPr lang="en-US" altLang="zh-TW" b="0" dirty="0" smtClean="0"/>
              <a:t>]</a:t>
            </a:r>
            <a:r>
              <a:rPr lang="zh-TW" altLang="en-US" b="0" dirty="0" smtClean="0"/>
              <a:t>即</a:t>
            </a:r>
            <a:r>
              <a:rPr lang="zh-TW" altLang="en-US" b="0" dirty="0"/>
              <a:t>有代碼表</a:t>
            </a:r>
          </a:p>
        </p:txBody>
      </p:sp>
    </p:spTree>
    <p:extLst>
      <p:ext uri="{BB962C8B-B14F-4D97-AF65-F5344CB8AC3E}">
        <p14:creationId xmlns:p14="http://schemas.microsoft.com/office/powerpoint/2010/main" xmlns="" val="17280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7567" y="755684"/>
            <a:ext cx="6406801" cy="5990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36DE-F763-4485-9DAC-E5EE66C03C8C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1533461" y="6376717"/>
            <a:ext cx="446251" cy="269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/>
          <p:cNvSpPr txBox="1"/>
          <p:nvPr/>
        </p:nvSpPr>
        <p:spPr>
          <a:xfrm>
            <a:off x="233517" y="220578"/>
            <a:ext cx="95410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業者端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331640" y="220578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廢水管理計畫申請表申請頁面</a:t>
            </a:r>
            <a:endParaRPr lang="zh-TW" altLang="en-US" sz="2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2433532" y="6376716"/>
            <a:ext cx="359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b="1" dirty="0"/>
              <a:t>步驟四，點選</a:t>
            </a:r>
            <a:r>
              <a:rPr lang="zh-TW" altLang="en-US" b="1" dirty="0" smtClean="0"/>
              <a:t>「存檔」</a:t>
            </a:r>
            <a:endParaRPr lang="zh-TW" altLang="en-US" b="1" dirty="0"/>
          </a:p>
        </p:txBody>
      </p:sp>
      <p:cxnSp>
        <p:nvCxnSpPr>
          <p:cNvPr id="11" name="直線單箭頭接點 10"/>
          <p:cNvCxnSpPr/>
          <p:nvPr/>
        </p:nvCxnSpPr>
        <p:spPr>
          <a:xfrm flipH="1" flipV="1">
            <a:off x="1777891" y="6564963"/>
            <a:ext cx="648072" cy="14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2037517" y="1916832"/>
            <a:ext cx="950307" cy="269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3203848" y="4023158"/>
            <a:ext cx="950307" cy="269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/>
        </p:nvSpPr>
        <p:spPr>
          <a:xfrm>
            <a:off x="3189645" y="3501008"/>
            <a:ext cx="950307" cy="269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/>
          <p:cNvSpPr/>
          <p:nvPr/>
        </p:nvSpPr>
        <p:spPr>
          <a:xfrm>
            <a:off x="3189644" y="2655006"/>
            <a:ext cx="950307" cy="2699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3203848" y="5103278"/>
            <a:ext cx="950307" cy="557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0" name="直線單箭頭接點 19"/>
          <p:cNvCxnSpPr/>
          <p:nvPr/>
        </p:nvCxnSpPr>
        <p:spPr>
          <a:xfrm flipH="1">
            <a:off x="7394511" y="2348880"/>
            <a:ext cx="675568" cy="3231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/>
          <p:nvPr/>
        </p:nvCxnSpPr>
        <p:spPr>
          <a:xfrm flipH="1" flipV="1">
            <a:off x="7326017" y="3770946"/>
            <a:ext cx="675568" cy="25221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>
            <a:off x="1065800" y="4869160"/>
            <a:ext cx="786887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/>
          <p:nvPr/>
        </p:nvCxnSpPr>
        <p:spPr>
          <a:xfrm flipH="1" flipV="1">
            <a:off x="4283968" y="5371814"/>
            <a:ext cx="648072" cy="14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單箭頭接點 23"/>
          <p:cNvCxnSpPr/>
          <p:nvPr/>
        </p:nvCxnSpPr>
        <p:spPr>
          <a:xfrm flipH="1" flipV="1">
            <a:off x="3059832" y="2059446"/>
            <a:ext cx="648072" cy="14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字方塊 2"/>
          <p:cNvSpPr txBox="1"/>
          <p:nvPr/>
        </p:nvSpPr>
        <p:spPr>
          <a:xfrm>
            <a:off x="4932040" y="5050050"/>
            <a:ext cx="2318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存檔後填寫勾選項目的下檔內容</a:t>
            </a:r>
            <a:endParaRPr lang="zh-TW" altLang="en-US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613379" y="1816264"/>
            <a:ext cx="2323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存檔後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填寫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下檔內容</a:t>
            </a:r>
          </a:p>
          <a:p>
            <a:endParaRPr lang="zh-TW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1475656" y="2221216"/>
            <a:ext cx="5918855" cy="40160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8070079" y="1362344"/>
            <a:ext cx="9361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一）</a:t>
            </a:r>
            <a:r>
              <a:rPr lang="en-US" altLang="zh-TW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（四），請依實際情形勾選、填寫。</a:t>
            </a:r>
            <a:endParaRPr lang="en-US" altLang="zh-TW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27" name="矩形 26"/>
          <p:cNvSpPr/>
          <p:nvPr/>
        </p:nvSpPr>
        <p:spPr>
          <a:xfrm>
            <a:off x="1813878" y="2924944"/>
            <a:ext cx="5539635" cy="1368152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字方塊 25"/>
          <p:cNvSpPr txBox="1"/>
          <p:nvPr/>
        </p:nvSpPr>
        <p:spPr>
          <a:xfrm>
            <a:off x="8001585" y="3947667"/>
            <a:ext cx="1004598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如有勾選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標楷體"/>
                <a:ea typeface="標楷體"/>
              </a:rPr>
              <a:t>（三）其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標楷體"/>
                <a:ea typeface="標楷體"/>
              </a:rPr>
              <a:t>1.2.3.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標楷體"/>
                <a:ea typeface="標楷體"/>
              </a:rPr>
              <a:t>亦依實際情形勾選、填寫，</a:t>
            </a:r>
            <a:r>
              <a:rPr lang="en-US" altLang="zh-TW" dirty="0">
                <a:solidFill>
                  <a:schemeClr val="accent6">
                    <a:lumMod val="75000"/>
                  </a:schemeClr>
                </a:solidFill>
                <a:latin typeface="標楷體"/>
                <a:ea typeface="標楷體"/>
              </a:rPr>
              <a:t>4.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標楷體"/>
                <a:ea typeface="標楷體"/>
              </a:rPr>
              <a:t>為共通項目皆須填寫。</a:t>
            </a:r>
            <a:endParaRPr lang="en-US" altLang="zh-TW" dirty="0">
              <a:solidFill>
                <a:schemeClr val="accent6">
                  <a:lumMod val="75000"/>
                </a:schemeClr>
              </a:solidFill>
              <a:latin typeface="標楷體"/>
              <a:ea typeface="標楷體"/>
            </a:endParaRPr>
          </a:p>
          <a:p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821493" y="4293095"/>
            <a:ext cx="5532020" cy="194421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72" name="文字方塊 3071"/>
          <p:cNvSpPr txBox="1"/>
          <p:nvPr/>
        </p:nvSpPr>
        <p:spPr>
          <a:xfrm>
            <a:off x="386534" y="1497197"/>
            <a:ext cx="64807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solidFill>
                  <a:srgbClr val="002060"/>
                </a:solidFill>
                <a:latin typeface="標楷體"/>
                <a:ea typeface="標楷體"/>
              </a:rPr>
              <a:t>如有勾選（四），</a:t>
            </a:r>
            <a:r>
              <a:rPr lang="en-US" altLang="zh-TW" dirty="0">
                <a:solidFill>
                  <a:srgbClr val="002060"/>
                </a:solidFill>
                <a:latin typeface="標楷體"/>
                <a:ea typeface="標楷體"/>
              </a:rPr>
              <a:t>3.4.5.</a:t>
            </a:r>
            <a:r>
              <a:rPr lang="zh-TW" altLang="en-US" dirty="0">
                <a:solidFill>
                  <a:srgbClr val="002060"/>
                </a:solidFill>
                <a:latin typeface="標楷體"/>
                <a:ea typeface="標楷體"/>
              </a:rPr>
              <a:t>亦依實際情形勾選、填寫，</a:t>
            </a:r>
            <a:r>
              <a:rPr lang="en-US" altLang="zh-TW" dirty="0">
                <a:solidFill>
                  <a:srgbClr val="002060"/>
                </a:solidFill>
                <a:latin typeface="標楷體"/>
                <a:ea typeface="標楷體"/>
              </a:rPr>
              <a:t>1.2.6.7.</a:t>
            </a:r>
            <a:r>
              <a:rPr lang="zh-TW" altLang="en-US" dirty="0">
                <a:solidFill>
                  <a:srgbClr val="002060"/>
                </a:solidFill>
                <a:latin typeface="標楷體"/>
                <a:ea typeface="標楷體"/>
              </a:rPr>
              <a:t>為共通項目皆須填寫。</a:t>
            </a:r>
            <a:endParaRPr lang="en-US" altLang="zh-TW" dirty="0">
              <a:solidFill>
                <a:srgbClr val="002060"/>
              </a:solidFill>
              <a:latin typeface="標楷體"/>
              <a:ea typeface="標楷體"/>
            </a:endParaRPr>
          </a:p>
          <a:p>
            <a:endParaRPr lang="zh-TW" altLang="en-US" dirty="0">
              <a:solidFill>
                <a:srgbClr val="002060"/>
              </a:solidFill>
            </a:endParaRPr>
          </a:p>
        </p:txBody>
      </p:sp>
      <p:cxnSp>
        <p:nvCxnSpPr>
          <p:cNvPr id="39" name="直線單箭頭接點 38"/>
          <p:cNvCxnSpPr/>
          <p:nvPr/>
        </p:nvCxnSpPr>
        <p:spPr>
          <a:xfrm flipH="1" flipV="1">
            <a:off x="4136236" y="2789989"/>
            <a:ext cx="1155844" cy="231328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單箭頭接點 39"/>
          <p:cNvCxnSpPr/>
          <p:nvPr/>
        </p:nvCxnSpPr>
        <p:spPr>
          <a:xfrm flipH="1" flipV="1">
            <a:off x="4167700" y="3659318"/>
            <a:ext cx="980364" cy="144396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/>
          <p:nvPr/>
        </p:nvCxnSpPr>
        <p:spPr>
          <a:xfrm flipH="1" flipV="1">
            <a:off x="4154156" y="4174854"/>
            <a:ext cx="849892" cy="10903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71945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6515" y="724196"/>
            <a:ext cx="5975350" cy="52600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220551" y="6548923"/>
            <a:ext cx="2133600" cy="365125"/>
          </a:xfrm>
        </p:spPr>
        <p:txBody>
          <a:bodyPr/>
          <a:lstStyle/>
          <a:p>
            <a:fld id="{6F4736DE-F763-4485-9DAC-E5EE66C03C8C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233517" y="220578"/>
            <a:ext cx="95410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業者端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1265448" y="216233"/>
            <a:ext cx="35189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廢水管理計畫申請表申請頁面</a:t>
            </a:r>
            <a:endParaRPr lang="zh-TW" altLang="en-US" sz="2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6" name="投影片編號版面配置區 3"/>
          <p:cNvSpPr txBox="1">
            <a:spLocks/>
          </p:cNvSpPr>
          <p:nvPr/>
        </p:nvSpPr>
        <p:spPr>
          <a:xfrm>
            <a:off x="5656040" y="630257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4736DE-F763-4485-9DAC-E5EE66C03C8C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4139952" y="2125304"/>
            <a:ext cx="3747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b="1" dirty="0"/>
              <a:t>步驟五，上傳附件</a:t>
            </a:r>
            <a:endParaRPr lang="en-US" altLang="zh-TW" b="1" dirty="0"/>
          </a:p>
          <a:p>
            <a:r>
              <a:rPr lang="zh-TW" altLang="en-US" b="1" dirty="0"/>
              <a:t>包含</a:t>
            </a:r>
            <a:r>
              <a:rPr lang="zh-TW" altLang="zh-TW" b="1" dirty="0"/>
              <a:t>廢</a:t>
            </a:r>
            <a:r>
              <a:rPr lang="en-US" altLang="zh-TW" b="1" dirty="0"/>
              <a:t>(</a:t>
            </a:r>
            <a:r>
              <a:rPr lang="zh-TW" altLang="zh-TW" b="1" dirty="0"/>
              <a:t>污</a:t>
            </a:r>
            <a:r>
              <a:rPr lang="en-US" altLang="zh-TW" b="1" dirty="0"/>
              <a:t>)</a:t>
            </a:r>
            <a:r>
              <a:rPr lang="zh-TW" altLang="zh-TW" b="1" dirty="0"/>
              <a:t>水處理流程示意圖</a:t>
            </a:r>
            <a:r>
              <a:rPr lang="zh-TW" altLang="en-US" b="1" dirty="0"/>
              <a:t>、</a:t>
            </a:r>
            <a:endParaRPr lang="en-US" altLang="zh-TW" b="1" dirty="0"/>
          </a:p>
          <a:p>
            <a:r>
              <a:rPr lang="zh-TW" altLang="en-US" b="1" dirty="0"/>
              <a:t>其他相關附件、承諾書及確認書</a:t>
            </a:r>
          </a:p>
        </p:txBody>
      </p:sp>
      <p:sp>
        <p:nvSpPr>
          <p:cNvPr id="18" name="矩形 17"/>
          <p:cNvSpPr/>
          <p:nvPr/>
        </p:nvSpPr>
        <p:spPr>
          <a:xfrm>
            <a:off x="368289" y="3068960"/>
            <a:ext cx="5943576" cy="29152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9" name="直線單箭頭接點 18"/>
          <p:cNvCxnSpPr>
            <a:stCxn id="17" idx="1"/>
          </p:cNvCxnSpPr>
          <p:nvPr/>
        </p:nvCxnSpPr>
        <p:spPr>
          <a:xfrm flipH="1">
            <a:off x="3920152" y="2602358"/>
            <a:ext cx="219800" cy="4666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336514" y="3501008"/>
            <a:ext cx="3875445" cy="1152128"/>
          </a:xfrm>
          <a:prstGeom prst="rect">
            <a:avLst/>
          </a:prstGeom>
          <a:noFill/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/>
          <p:cNvSpPr txBox="1"/>
          <p:nvPr/>
        </p:nvSpPr>
        <p:spPr>
          <a:xfrm>
            <a:off x="107504" y="5984242"/>
            <a:ext cx="5432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 b="1">
                <a:solidFill>
                  <a:srgbClr val="FF0000"/>
                </a:solidFill>
                <a:latin typeface="標楷體"/>
                <a:ea typeface="標楷體"/>
              </a:defRPr>
            </a:lvl1pPr>
          </a:lstStyle>
          <a:p>
            <a:r>
              <a:rPr lang="en-US" altLang="zh-TW" b="0" dirty="0"/>
              <a:t>※</a:t>
            </a:r>
            <a:r>
              <a:rPr lang="zh-TW" altLang="en-US" b="0" dirty="0"/>
              <a:t>點選下載空白之承諾書及確認書，完成簽名、用印後，以</a:t>
            </a:r>
            <a:r>
              <a:rPr lang="en-US" altLang="zh-TW" b="0" dirty="0"/>
              <a:t>JPG</a:t>
            </a:r>
            <a:r>
              <a:rPr lang="zh-TW" altLang="en-US" b="0" dirty="0"/>
              <a:t>圖檔方式上傳於系統</a:t>
            </a:r>
          </a:p>
        </p:txBody>
      </p:sp>
      <p:cxnSp>
        <p:nvCxnSpPr>
          <p:cNvPr id="22" name="直線單箭頭接點 21"/>
          <p:cNvCxnSpPr/>
          <p:nvPr/>
        </p:nvCxnSpPr>
        <p:spPr>
          <a:xfrm flipV="1">
            <a:off x="1353635" y="4653136"/>
            <a:ext cx="0" cy="13311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3563888" y="5628068"/>
            <a:ext cx="2232248" cy="34469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文字方塊 23"/>
          <p:cNvSpPr txBox="1"/>
          <p:nvPr/>
        </p:nvSpPr>
        <p:spPr>
          <a:xfrm>
            <a:off x="6722840" y="5400304"/>
            <a:ext cx="22672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>
              <a:defRPr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b="1" dirty="0"/>
              <a:t>步驟六，</a:t>
            </a:r>
            <a:endParaRPr lang="en-US" altLang="zh-TW" b="1" dirty="0"/>
          </a:p>
          <a:p>
            <a:r>
              <a:rPr lang="zh-TW" altLang="en-US" b="1" dirty="0"/>
              <a:t>點選「確認上傳」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6145411"/>
            <a:ext cx="320992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26" name="直線單箭頭接點 25"/>
          <p:cNvCxnSpPr/>
          <p:nvPr/>
        </p:nvCxnSpPr>
        <p:spPr>
          <a:xfrm>
            <a:off x="5796136" y="5972761"/>
            <a:ext cx="1440161" cy="13542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7236297" y="6140443"/>
            <a:ext cx="936104" cy="31929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017982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368</Words>
  <Application>Microsoft Office PowerPoint</Application>
  <PresentationFormat>如螢幕大小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投影片 1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林凡如</dc:creator>
  <cp:lastModifiedBy>user</cp:lastModifiedBy>
  <cp:revision>84</cp:revision>
  <dcterms:created xsi:type="dcterms:W3CDTF">2016-11-08T06:06:54Z</dcterms:created>
  <dcterms:modified xsi:type="dcterms:W3CDTF">2017-02-03T04:09:59Z</dcterms:modified>
</cp:coreProperties>
</file>